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57">
          <p15:clr>
            <a:srgbClr val="9AA0A6"/>
          </p15:clr>
        </p15:guide>
        <p15:guide id="4" orient="horz" pos="15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57" orient="horz"/>
        <p:guide pos="15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e13200b8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ee13200b8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43b203d1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43b203d1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e43b203d1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e43b203d1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e13200b8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e13200b8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43b203d1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43b203d1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43b203d1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e43b203d1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43b203d1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43b203d1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ee13200b8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ee13200b8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e13200b80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ee13200b80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ee13200b80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ee13200b80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66fa777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e66fa777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ee13200b80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ee13200b80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ee13200b80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ee13200b80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e13200b80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ee13200b80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ee13200b80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ee13200b80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ee13200b80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ee13200b80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ee428fc41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ee428fc41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83aefa02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83aefa02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9e67e6040_0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9e67e6040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9e67e6040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9e67e6040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43b203d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e43b203d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9e67e6040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9e67e6040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e13200b8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ee13200b8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e13200b8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e13200b8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4" name="Google Shape;6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97800" y="4680000"/>
            <a:ext cx="1787750" cy="372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7" name="Google Shape;6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97800" y="4680000"/>
            <a:ext cx="1787750" cy="372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2" name="Google Shape;72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97800" y="4680000"/>
            <a:ext cx="1787750" cy="372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97800" y="4680000"/>
            <a:ext cx="1787750" cy="372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2" name="Google Shape;3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97800" y="4680000"/>
            <a:ext cx="1787750" cy="372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8" name="Google Shape;3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97800" y="4680000"/>
            <a:ext cx="1787750" cy="372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1.pn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30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Relationship Id="rId7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Relationship Id="rId4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32.jpg"/><Relationship Id="rId5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27.png"/><Relationship Id="rId5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226075" y="1821925"/>
            <a:ext cx="2808000" cy="122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SOULSTART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BEGINNING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ON DEMAND</a:t>
            </a:r>
            <a:endParaRPr b="1"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226075" y="3138125"/>
            <a:ext cx="2808000" cy="6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AULA 02</a:t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9849" y="1821921"/>
            <a:ext cx="5413475" cy="112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Inserindo um arquivo</a:t>
            </a:r>
            <a:endParaRPr b="1"/>
          </a:p>
        </p:txBody>
      </p:sp>
      <p:pic>
        <p:nvPicPr>
          <p:cNvPr id="151" name="Google Shape;151;p24"/>
          <p:cNvPicPr preferRelativeResize="0"/>
          <p:nvPr/>
        </p:nvPicPr>
        <p:blipFill rotWithShape="1">
          <a:blip r:embed="rId3">
            <a:alphaModFix/>
          </a:blip>
          <a:srcRect b="9647" l="17781" r="9284" t="4669"/>
          <a:stretch/>
        </p:blipFill>
        <p:spPr>
          <a:xfrm>
            <a:off x="257975" y="1779275"/>
            <a:ext cx="4779624" cy="315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entrar em uma pasta?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type="title"/>
          </p:nvPr>
        </p:nvSpPr>
        <p:spPr>
          <a:xfrm>
            <a:off x="226078" y="335363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Como entrar em uma pasta?</a:t>
            </a:r>
            <a:endParaRPr b="1"/>
          </a:p>
        </p:txBody>
      </p:sp>
      <p:pic>
        <p:nvPicPr>
          <p:cNvPr id="162" name="Google Shape;162;p26"/>
          <p:cNvPicPr preferRelativeResize="0"/>
          <p:nvPr/>
        </p:nvPicPr>
        <p:blipFill rotWithShape="1">
          <a:blip r:embed="rId3">
            <a:alphaModFix/>
          </a:blip>
          <a:srcRect b="45945" l="5029" r="71859" t="10810"/>
          <a:stretch/>
        </p:blipFill>
        <p:spPr>
          <a:xfrm>
            <a:off x="3436900" y="327477"/>
            <a:ext cx="2888274" cy="303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6"/>
          <p:cNvSpPr txBox="1"/>
          <p:nvPr/>
        </p:nvSpPr>
        <p:spPr>
          <a:xfrm>
            <a:off x="6428300" y="335375"/>
            <a:ext cx="2715600" cy="25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📂"/>
            </a:pPr>
            <a:r>
              <a:rPr lang="pt-BR" sz="1200"/>
              <a:t>meus projetos</a:t>
            </a:r>
            <a:endParaRPr sz="1200"/>
          </a:p>
          <a:p>
            <a:pPr indent="-304800" lvl="1" marL="9144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🖿"/>
            </a:pPr>
            <a:r>
              <a:rPr lang="pt-BR" sz="1200"/>
              <a:t>aula_01</a:t>
            </a:r>
            <a:endParaRPr sz="1200"/>
          </a:p>
          <a:p>
            <a:pPr indent="-304800" lvl="1" marL="9144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📁"/>
            </a:pPr>
            <a:r>
              <a:rPr lang="pt-BR" sz="1200"/>
              <a:t>aula_02</a:t>
            </a:r>
            <a:endParaRPr sz="1200"/>
          </a:p>
          <a:p>
            <a:pPr indent="-304800" lvl="2" marL="14399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🗀"/>
            </a:pPr>
            <a:r>
              <a:rPr lang="pt-BR" sz="1200"/>
              <a:t>css	</a:t>
            </a:r>
            <a:endParaRPr sz="1200"/>
          </a:p>
          <a:p>
            <a:pPr indent="4572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200"/>
              <a:t>   🗁 	img</a:t>
            </a:r>
            <a:endParaRPr sz="1200"/>
          </a:p>
          <a:p>
            <a:pPr indent="-304800" lvl="3" marL="18288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🌄"/>
            </a:pPr>
            <a:r>
              <a:rPr lang="pt-BR" sz="1200"/>
              <a:t>logo.png</a:t>
            </a:r>
            <a:endParaRPr sz="1200"/>
          </a:p>
          <a:p>
            <a:pPr indent="-304800" lvl="2" marL="14399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🗀"/>
            </a:pPr>
            <a:r>
              <a:rPr lang="pt-BR" sz="1200"/>
              <a:t>js</a:t>
            </a:r>
            <a:endParaRPr sz="1200"/>
          </a:p>
          <a:p>
            <a:pPr indent="4572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pt-BR" sz="1200"/>
              <a:t>    📄 sobre_nos.html</a:t>
            </a:r>
            <a:endParaRPr/>
          </a:p>
        </p:txBody>
      </p:sp>
      <p:sp>
        <p:nvSpPr>
          <p:cNvPr id="164" name="Google Shape;164;p26"/>
          <p:cNvSpPr txBox="1"/>
          <p:nvPr/>
        </p:nvSpPr>
        <p:spPr>
          <a:xfrm>
            <a:off x="3381038" y="35585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800"/>
              <a:t>src = “ img / logo.png ”</a:t>
            </a:r>
            <a:r>
              <a:rPr lang="pt-BR" sz="1800"/>
              <a:t>. 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226078" y="335363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 Como voltar para a pasta superior?</a:t>
            </a:r>
            <a:endParaRPr b="1"/>
          </a:p>
        </p:txBody>
      </p:sp>
      <p:sp>
        <p:nvSpPr>
          <p:cNvPr id="170" name="Google Shape;170;p27"/>
          <p:cNvSpPr txBox="1"/>
          <p:nvPr/>
        </p:nvSpPr>
        <p:spPr>
          <a:xfrm>
            <a:off x="6414300" y="335375"/>
            <a:ext cx="2540100" cy="25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📂"/>
            </a:pPr>
            <a:r>
              <a:rPr lang="pt-BR" sz="1200"/>
              <a:t>meus projetos</a:t>
            </a:r>
            <a:endParaRPr sz="1200"/>
          </a:p>
          <a:p>
            <a:pPr indent="-3048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🖿"/>
            </a:pPr>
            <a:r>
              <a:rPr lang="pt-BR" sz="1200"/>
              <a:t>aula_01</a:t>
            </a:r>
            <a:endParaRPr sz="1200"/>
          </a:p>
          <a:p>
            <a:pPr indent="-3048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📁"/>
            </a:pPr>
            <a:r>
              <a:rPr lang="pt-BR" sz="1200"/>
              <a:t>aula_02</a:t>
            </a:r>
            <a:endParaRPr sz="1200"/>
          </a:p>
          <a:p>
            <a:pPr indent="-304800" lvl="2" marL="1439999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🗀"/>
            </a:pPr>
            <a:r>
              <a:rPr lang="pt-BR" sz="1200"/>
              <a:t>css</a:t>
            </a:r>
            <a:endParaRPr sz="1200"/>
          </a:p>
          <a:p>
            <a:pPr indent="-304800" lvl="2" marL="1439999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🗀"/>
            </a:pPr>
            <a:r>
              <a:rPr lang="pt-BR" sz="1200"/>
              <a:t>img</a:t>
            </a:r>
            <a:endParaRPr sz="1200"/>
          </a:p>
          <a:p>
            <a:pPr indent="-304800" lvl="2" marL="1439999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🗀"/>
            </a:pPr>
            <a:r>
              <a:rPr lang="pt-BR" sz="1200"/>
              <a:t>js	</a:t>
            </a:r>
            <a:endParaRPr sz="1200"/>
          </a:p>
          <a:p>
            <a:pPr indent="0" lvl="0" marL="9900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200"/>
              <a:t>📄 sobre_nos.html</a:t>
            </a:r>
            <a:endParaRPr sz="1200"/>
          </a:p>
          <a:p>
            <a:pPr indent="0" lvl="0" marL="450000" rtl="0" algn="just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pt-BR" sz="1200"/>
              <a:t>🌄logo.png</a:t>
            </a:r>
            <a:endParaRPr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45522" l="5172" r="71756" t="11463"/>
          <a:stretch/>
        </p:blipFill>
        <p:spPr>
          <a:xfrm>
            <a:off x="3412125" y="405275"/>
            <a:ext cx="3002174" cy="3147076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3413213" y="37737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800"/>
              <a:t>src = “ ../ logo.png ”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471900" y="1919075"/>
            <a:ext cx="4817100" cy="2710200"/>
          </a:xfrm>
          <a:prstGeom prst="rect">
            <a:avLst/>
          </a:prstGeom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Cascading Style Sheets </a:t>
            </a:r>
            <a:br>
              <a:rPr lang="pt-BR"/>
            </a:br>
            <a:r>
              <a:rPr lang="pt-BR"/>
              <a:t>(Folhas de Estilos em Cascata);</a:t>
            </a:r>
            <a:endParaRPr/>
          </a:p>
          <a:p>
            <a:pPr indent="-342900" lvl="0" marL="457200" rtl="0" algn="just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Retirar do HTML a função de personificar a página;</a:t>
            </a:r>
            <a:endParaRPr/>
          </a:p>
          <a:p>
            <a:pPr indent="-342900" lvl="0" marL="457200" rtl="0" algn="just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Contrar toda a parte de configuração visual, com efeitos e algumas transições, em um local específico.</a:t>
            </a:r>
            <a:endParaRPr/>
          </a:p>
        </p:txBody>
      </p:sp>
      <p:sp>
        <p:nvSpPr>
          <p:cNvPr id="178" name="Google Shape;178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O que é o CSS?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/>
        </p:nvSpPr>
        <p:spPr>
          <a:xfrm>
            <a:off x="3716225" y="3836815"/>
            <a:ext cx="2261700" cy="400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HTML puro</a:t>
            </a:r>
            <a:endParaRPr/>
          </a:p>
        </p:txBody>
      </p:sp>
      <p:sp>
        <p:nvSpPr>
          <p:cNvPr id="184" name="Google Shape;184;p29"/>
          <p:cNvSpPr txBox="1"/>
          <p:nvPr/>
        </p:nvSpPr>
        <p:spPr>
          <a:xfrm>
            <a:off x="6300768" y="3836815"/>
            <a:ext cx="2095200" cy="400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HTML + CSS</a:t>
            </a:r>
            <a:endParaRPr/>
          </a:p>
        </p:txBody>
      </p:sp>
      <p:sp>
        <p:nvSpPr>
          <p:cNvPr id="185" name="Google Shape;185;p29"/>
          <p:cNvSpPr txBox="1"/>
          <p:nvPr/>
        </p:nvSpPr>
        <p:spPr>
          <a:xfrm>
            <a:off x="3730039" y="4395026"/>
            <a:ext cx="466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Site da SoulCode Academy</a:t>
            </a:r>
            <a:endParaRPr/>
          </a:p>
        </p:txBody>
      </p:sp>
      <p:pic>
        <p:nvPicPr>
          <p:cNvPr descr="soulcodeacademy.org_.png" id="186" name="Google Shape;186;p29"/>
          <p:cNvPicPr preferRelativeResize="0"/>
          <p:nvPr/>
        </p:nvPicPr>
        <p:blipFill rotWithShape="1">
          <a:blip r:embed="rId3">
            <a:alphaModFix/>
          </a:blip>
          <a:srcRect b="36660" l="0" r="0" t="0"/>
          <a:stretch/>
        </p:blipFill>
        <p:spPr>
          <a:xfrm>
            <a:off x="3730039" y="339425"/>
            <a:ext cx="2234003" cy="3497387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soulcodeacademy.org_ (1).png" id="187" name="Google Shape;187;p29"/>
          <p:cNvPicPr preferRelativeResize="0"/>
          <p:nvPr/>
        </p:nvPicPr>
        <p:blipFill rotWithShape="1">
          <a:blip r:embed="rId4">
            <a:alphaModFix/>
          </a:blip>
          <a:srcRect b="55349" l="0" r="0" t="0"/>
          <a:stretch/>
        </p:blipFill>
        <p:spPr>
          <a:xfrm>
            <a:off x="6300768" y="339425"/>
            <a:ext cx="2094888" cy="3497392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8" name="Google Shape;188;p29"/>
          <p:cNvSpPr txBox="1"/>
          <p:nvPr>
            <p:ph type="title"/>
          </p:nvPr>
        </p:nvSpPr>
        <p:spPr>
          <a:xfrm>
            <a:off x="226075" y="357800"/>
            <a:ext cx="2808000" cy="203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Site da SoulCode com HTML puro 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 HMTL + CSS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Formas de utilizar o CSS3 no HTML5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CSS inline</a:t>
            </a:r>
            <a:endParaRPr/>
          </a:p>
        </p:txBody>
      </p:sp>
      <p:pic>
        <p:nvPicPr>
          <p:cNvPr id="199" name="Google Shape;19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5700" y="1947284"/>
            <a:ext cx="4804074" cy="432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1"/>
          <p:cNvPicPr preferRelativeResize="0"/>
          <p:nvPr/>
        </p:nvPicPr>
        <p:blipFill rotWithShape="1">
          <a:blip r:embed="rId4">
            <a:alphaModFix/>
          </a:blip>
          <a:srcRect b="0" l="0" r="1555" t="0"/>
          <a:stretch/>
        </p:blipFill>
        <p:spPr>
          <a:xfrm>
            <a:off x="3695700" y="1378579"/>
            <a:ext cx="4804074" cy="386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95700" y="764378"/>
            <a:ext cx="4771614" cy="432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95700" y="172925"/>
            <a:ext cx="4804074" cy="409468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92864" y="2888450"/>
            <a:ext cx="5536636" cy="149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CSS interno (&lt;head&gt;)</a:t>
            </a:r>
            <a:endParaRPr/>
          </a:p>
        </p:txBody>
      </p:sp>
      <p:pic>
        <p:nvPicPr>
          <p:cNvPr id="210" name="Google Shape;21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400" y="477975"/>
            <a:ext cx="5988649" cy="428756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2"/>
          <p:cNvSpPr/>
          <p:nvPr/>
        </p:nvSpPr>
        <p:spPr>
          <a:xfrm>
            <a:off x="3403225" y="1409425"/>
            <a:ext cx="4755300" cy="2234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CSS externo</a:t>
            </a:r>
            <a:endParaRPr/>
          </a:p>
        </p:txBody>
      </p:sp>
      <p:pic>
        <p:nvPicPr>
          <p:cNvPr id="217" name="Google Shape;2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7475" y="490000"/>
            <a:ext cx="5601313" cy="1619457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3"/>
          <p:cNvSpPr/>
          <p:nvPr/>
        </p:nvSpPr>
        <p:spPr>
          <a:xfrm>
            <a:off x="3704210" y="1718654"/>
            <a:ext cx="3315600" cy="223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3"/>
          <p:cNvSpPr txBox="1"/>
          <p:nvPr/>
        </p:nvSpPr>
        <p:spPr>
          <a:xfrm>
            <a:off x="3395372" y="2105993"/>
            <a:ext cx="564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em destaque, o link externo para o arquivo style.css</a:t>
            </a:r>
            <a:endParaRPr/>
          </a:p>
        </p:txBody>
      </p:sp>
      <p:pic>
        <p:nvPicPr>
          <p:cNvPr id="220" name="Google Shape;22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7475" y="2438937"/>
            <a:ext cx="5601313" cy="189956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3"/>
          <p:cNvSpPr txBox="1"/>
          <p:nvPr/>
        </p:nvSpPr>
        <p:spPr>
          <a:xfrm>
            <a:off x="3395372" y="4338498"/>
            <a:ext cx="564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conteúdo do arquivo style.css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490250" y="488250"/>
            <a:ext cx="765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Manipulação de Arquivos e Diretórios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/>
          <p:nvPr>
            <p:ph type="title"/>
          </p:nvPr>
        </p:nvSpPr>
        <p:spPr>
          <a:xfrm>
            <a:off x="490250" y="488250"/>
            <a:ext cx="7500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Entendendo o que 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Seletores,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Propriedades 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Valores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226075" y="357800"/>
            <a:ext cx="2901600" cy="28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Entendendo o que são Seletores,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Propriedades 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Valores</a:t>
            </a:r>
            <a:endParaRPr/>
          </a:p>
        </p:txBody>
      </p:sp>
      <p:sp>
        <p:nvSpPr>
          <p:cNvPr id="232" name="Google Shape;232;p35"/>
          <p:cNvSpPr/>
          <p:nvPr/>
        </p:nvSpPr>
        <p:spPr>
          <a:xfrm>
            <a:off x="3912375" y="357950"/>
            <a:ext cx="4364100" cy="1237200"/>
          </a:xfrm>
          <a:prstGeom prst="rect">
            <a:avLst/>
          </a:prstGeom>
          <a:solidFill>
            <a:srgbClr val="1F1F1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35"/>
          <p:cNvPicPr preferRelativeResize="0"/>
          <p:nvPr/>
        </p:nvPicPr>
        <p:blipFill rotWithShape="1">
          <a:blip r:embed="rId3">
            <a:alphaModFix/>
          </a:blip>
          <a:srcRect b="16150" l="0" r="17060" t="18249"/>
          <a:stretch/>
        </p:blipFill>
        <p:spPr>
          <a:xfrm>
            <a:off x="5133425" y="357800"/>
            <a:ext cx="3120450" cy="12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5"/>
          <p:cNvSpPr/>
          <p:nvPr/>
        </p:nvSpPr>
        <p:spPr>
          <a:xfrm rot="-5400000">
            <a:off x="6364200" y="767100"/>
            <a:ext cx="87600" cy="750000"/>
          </a:xfrm>
          <a:prstGeom prst="leftBracket">
            <a:avLst>
              <a:gd fmla="val 8333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5"/>
          <p:cNvSpPr/>
          <p:nvPr/>
        </p:nvSpPr>
        <p:spPr>
          <a:xfrm rot="-5400000">
            <a:off x="7434025" y="765300"/>
            <a:ext cx="87600" cy="773100"/>
          </a:xfrm>
          <a:prstGeom prst="leftBracket">
            <a:avLst>
              <a:gd fmla="val 8333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5"/>
          <p:cNvSpPr txBox="1"/>
          <p:nvPr/>
        </p:nvSpPr>
        <p:spPr>
          <a:xfrm>
            <a:off x="5876974" y="1185900"/>
            <a:ext cx="111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</a:rPr>
              <a:t>PROPRIEDADE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237" name="Google Shape;237;p35"/>
          <p:cNvSpPr txBox="1"/>
          <p:nvPr/>
        </p:nvSpPr>
        <p:spPr>
          <a:xfrm>
            <a:off x="6963052" y="1185900"/>
            <a:ext cx="111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</a:rPr>
              <a:t>VALOR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238" name="Google Shape;238;p35"/>
          <p:cNvSpPr txBox="1"/>
          <p:nvPr/>
        </p:nvSpPr>
        <p:spPr>
          <a:xfrm>
            <a:off x="4058500" y="482975"/>
            <a:ext cx="867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FFFFFF"/>
                </a:solidFill>
              </a:rPr>
              <a:t>SELETOR</a:t>
            </a:r>
            <a:endParaRPr b="1" sz="1100">
              <a:solidFill>
                <a:srgbClr val="FFFFFF"/>
              </a:solidFill>
            </a:endParaRPr>
          </a:p>
        </p:txBody>
      </p:sp>
      <p:cxnSp>
        <p:nvCxnSpPr>
          <p:cNvPr id="239" name="Google Shape;239;p35"/>
          <p:cNvCxnSpPr>
            <a:endCxn id="238" idx="3"/>
          </p:cNvCxnSpPr>
          <p:nvPr/>
        </p:nvCxnSpPr>
        <p:spPr>
          <a:xfrm flipH="1">
            <a:off x="4925800" y="657875"/>
            <a:ext cx="414000" cy="2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" name="Google Shape;240;p35"/>
          <p:cNvSpPr txBox="1"/>
          <p:nvPr/>
        </p:nvSpPr>
        <p:spPr>
          <a:xfrm>
            <a:off x="3922550" y="1604750"/>
            <a:ext cx="4331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Regra de declaração</a:t>
            </a:r>
            <a:endParaRPr sz="1100"/>
          </a:p>
        </p:txBody>
      </p:sp>
      <p:sp>
        <p:nvSpPr>
          <p:cNvPr id="241" name="Google Shape;241;p35"/>
          <p:cNvSpPr txBox="1"/>
          <p:nvPr/>
        </p:nvSpPr>
        <p:spPr>
          <a:xfrm>
            <a:off x="3273125" y="1958750"/>
            <a:ext cx="5507100" cy="25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pt-BR">
                <a:solidFill>
                  <a:schemeClr val="dk2"/>
                </a:solidFill>
              </a:rPr>
              <a:t>Cada regra de declaração de um elemento deve estar em um bloco, e ser envolvida entre chaves ( {  } ).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pt-BR">
                <a:solidFill>
                  <a:schemeClr val="dk2"/>
                </a:solidFill>
              </a:rPr>
              <a:t>Dentro de cada conjunto de regras, você deve usar um ponto e vírgula ( ; ) ao final do comando,  para separar cada declaração da próxima.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400"/>
              <a:buChar char="●"/>
            </a:pPr>
            <a:r>
              <a:rPr lang="pt-BR">
                <a:solidFill>
                  <a:schemeClr val="dk2"/>
                </a:solidFill>
              </a:rPr>
              <a:t>Dentro de cada declaração, você deve usar dois pontos ( : ) para separar a propriedade de seus valores.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6"/>
          <p:cNvSpPr txBox="1"/>
          <p:nvPr>
            <p:ph type="title"/>
          </p:nvPr>
        </p:nvSpPr>
        <p:spPr>
          <a:xfrm>
            <a:off x="226075" y="357800"/>
            <a:ext cx="2901600" cy="195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Entendendo o que são Seletores,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Propriedades 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Valores</a:t>
            </a:r>
            <a:endParaRPr/>
          </a:p>
        </p:txBody>
      </p:sp>
      <p:sp>
        <p:nvSpPr>
          <p:cNvPr id="247" name="Google Shape;247;p36"/>
          <p:cNvSpPr/>
          <p:nvPr/>
        </p:nvSpPr>
        <p:spPr>
          <a:xfrm>
            <a:off x="4031675" y="90150"/>
            <a:ext cx="4364100" cy="1237200"/>
          </a:xfrm>
          <a:prstGeom prst="rect">
            <a:avLst/>
          </a:prstGeom>
          <a:solidFill>
            <a:srgbClr val="1F1F1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36"/>
          <p:cNvPicPr preferRelativeResize="0"/>
          <p:nvPr/>
        </p:nvPicPr>
        <p:blipFill rotWithShape="1">
          <a:blip r:embed="rId3">
            <a:alphaModFix/>
          </a:blip>
          <a:srcRect b="16150" l="0" r="17060" t="18249"/>
          <a:stretch/>
        </p:blipFill>
        <p:spPr>
          <a:xfrm>
            <a:off x="5252725" y="90000"/>
            <a:ext cx="3120450" cy="12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6"/>
          <p:cNvSpPr/>
          <p:nvPr/>
        </p:nvSpPr>
        <p:spPr>
          <a:xfrm rot="-5400000">
            <a:off x="6483500" y="499300"/>
            <a:ext cx="87600" cy="750000"/>
          </a:xfrm>
          <a:prstGeom prst="leftBracket">
            <a:avLst>
              <a:gd fmla="val 8333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6"/>
          <p:cNvSpPr/>
          <p:nvPr/>
        </p:nvSpPr>
        <p:spPr>
          <a:xfrm rot="-5400000">
            <a:off x="7553325" y="497500"/>
            <a:ext cx="87600" cy="773100"/>
          </a:xfrm>
          <a:prstGeom prst="leftBracket">
            <a:avLst>
              <a:gd fmla="val 8333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6"/>
          <p:cNvSpPr txBox="1"/>
          <p:nvPr/>
        </p:nvSpPr>
        <p:spPr>
          <a:xfrm>
            <a:off x="5996274" y="918100"/>
            <a:ext cx="111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</a:rPr>
              <a:t>PROPRIEDADE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252" name="Google Shape;252;p36"/>
          <p:cNvSpPr txBox="1"/>
          <p:nvPr/>
        </p:nvSpPr>
        <p:spPr>
          <a:xfrm>
            <a:off x="7082352" y="918100"/>
            <a:ext cx="111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</a:rPr>
              <a:t>VALOR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253" name="Google Shape;253;p36"/>
          <p:cNvSpPr txBox="1"/>
          <p:nvPr/>
        </p:nvSpPr>
        <p:spPr>
          <a:xfrm>
            <a:off x="4177800" y="215175"/>
            <a:ext cx="867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FFFFFF"/>
                </a:solidFill>
              </a:rPr>
              <a:t>SELETOR</a:t>
            </a:r>
            <a:endParaRPr b="1" sz="1100">
              <a:solidFill>
                <a:srgbClr val="FFFFFF"/>
              </a:solidFill>
            </a:endParaRPr>
          </a:p>
        </p:txBody>
      </p:sp>
      <p:cxnSp>
        <p:nvCxnSpPr>
          <p:cNvPr id="254" name="Google Shape;254;p36"/>
          <p:cNvCxnSpPr>
            <a:endCxn id="253" idx="3"/>
          </p:cNvCxnSpPr>
          <p:nvPr/>
        </p:nvCxnSpPr>
        <p:spPr>
          <a:xfrm flipH="1">
            <a:off x="5045100" y="390075"/>
            <a:ext cx="414000" cy="2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36"/>
          <p:cNvSpPr txBox="1"/>
          <p:nvPr/>
        </p:nvSpPr>
        <p:spPr>
          <a:xfrm>
            <a:off x="4041850" y="1336950"/>
            <a:ext cx="4331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Regra de declaração</a:t>
            </a:r>
            <a:endParaRPr sz="1100"/>
          </a:p>
        </p:txBody>
      </p:sp>
      <p:sp>
        <p:nvSpPr>
          <p:cNvPr id="256" name="Google Shape;256;p36"/>
          <p:cNvSpPr txBox="1"/>
          <p:nvPr/>
        </p:nvSpPr>
        <p:spPr>
          <a:xfrm>
            <a:off x="3454000" y="1700550"/>
            <a:ext cx="55071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/>
              <a:t>Seletores</a:t>
            </a:r>
            <a:endParaRPr b="1" sz="1500"/>
          </a:p>
          <a:p>
            <a:pPr indent="0" lvl="0" marL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200"/>
              <a:t>fazem referência ao elemento HTML que você deseja configurar, porém, sem a presença  dos sinais de </a:t>
            </a:r>
            <a:r>
              <a:rPr b="1" lang="pt-BR" sz="1200"/>
              <a:t>&lt;</a:t>
            </a:r>
            <a:r>
              <a:rPr lang="pt-BR" sz="1200"/>
              <a:t> (menor que) e</a:t>
            </a:r>
            <a:r>
              <a:rPr b="1" lang="pt-BR" sz="1200"/>
              <a:t> &gt;</a:t>
            </a:r>
            <a:r>
              <a:rPr lang="pt-BR" sz="1200"/>
              <a:t> (maior que), como no exemplo anterior, onde configuramos o elemento parágrafo (&lt;p&gt;).</a:t>
            </a:r>
            <a:endParaRPr sz="12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b="1" lang="pt-BR" sz="1500"/>
              <a:t>Propriedades</a:t>
            </a:r>
            <a:endParaRPr b="1" sz="1600"/>
          </a:p>
          <a:p>
            <a:pPr indent="0" lvl="0" marL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200"/>
              <a:t>referem-se às características do elemento, como por exemplo: cor, tamanho, borda, margem, posicionamento, espaçamento, estilo de fonte, efeito, etc.</a:t>
            </a:r>
            <a:endParaRPr sz="12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b="1" lang="pt-BR" sz="1500"/>
              <a:t>Valores</a:t>
            </a:r>
            <a:endParaRPr b="1" sz="1600"/>
          </a:p>
          <a:p>
            <a:pPr indent="0" lvl="0" marL="0" rtl="0" algn="just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pt-BR" sz="1200"/>
              <a:t>como o próprio nome diz, são os valores que serão atribuídos a cada propriedade.</a:t>
            </a:r>
            <a:endParaRPr sz="1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"/>
          <p:cNvSpPr txBox="1"/>
          <p:nvPr>
            <p:ph type="title"/>
          </p:nvPr>
        </p:nvSpPr>
        <p:spPr>
          <a:xfrm>
            <a:off x="490250" y="488250"/>
            <a:ext cx="7500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Tipos Comuns de Seletores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Tipos Comuns de Seletores</a:t>
            </a:r>
            <a:endParaRPr/>
          </a:p>
        </p:txBody>
      </p:sp>
      <p:sp>
        <p:nvSpPr>
          <p:cNvPr id="267" name="Google Shape;267;p38"/>
          <p:cNvSpPr txBox="1"/>
          <p:nvPr/>
        </p:nvSpPr>
        <p:spPr>
          <a:xfrm>
            <a:off x="98250" y="916275"/>
            <a:ext cx="378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800"/>
              <a:t>Seletor de Elemento</a:t>
            </a:r>
            <a:endParaRPr sz="1800"/>
          </a:p>
        </p:txBody>
      </p:sp>
      <p:pic>
        <p:nvPicPr>
          <p:cNvPr id="268" name="Google Shape;268;p38"/>
          <p:cNvPicPr preferRelativeResize="0"/>
          <p:nvPr/>
        </p:nvPicPr>
        <p:blipFill rotWithShape="1">
          <a:blip r:embed="rId3">
            <a:alphaModFix/>
          </a:blip>
          <a:srcRect b="16150" l="0" r="17060" t="18249"/>
          <a:stretch/>
        </p:blipFill>
        <p:spPr>
          <a:xfrm>
            <a:off x="2987240" y="981523"/>
            <a:ext cx="2707425" cy="965877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8"/>
          <p:cNvSpPr/>
          <p:nvPr/>
        </p:nvSpPr>
        <p:spPr>
          <a:xfrm>
            <a:off x="456061" y="2920009"/>
            <a:ext cx="1690500" cy="329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0" name="Google Shape;270;p38"/>
          <p:cNvPicPr preferRelativeResize="0"/>
          <p:nvPr/>
        </p:nvPicPr>
        <p:blipFill rotWithShape="1">
          <a:blip r:embed="rId4">
            <a:alphaModFix/>
          </a:blip>
          <a:srcRect b="62205" l="0" r="28197" t="0"/>
          <a:stretch/>
        </p:blipFill>
        <p:spPr>
          <a:xfrm>
            <a:off x="4020556" y="2808952"/>
            <a:ext cx="2407669" cy="1197618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8"/>
          <p:cNvSpPr/>
          <p:nvPr/>
        </p:nvSpPr>
        <p:spPr>
          <a:xfrm>
            <a:off x="543143" y="3382723"/>
            <a:ext cx="1690500" cy="329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8"/>
          <p:cNvSpPr/>
          <p:nvPr/>
        </p:nvSpPr>
        <p:spPr>
          <a:xfrm>
            <a:off x="4117289" y="3068080"/>
            <a:ext cx="1128000" cy="314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8"/>
          <p:cNvSpPr txBox="1"/>
          <p:nvPr/>
        </p:nvSpPr>
        <p:spPr>
          <a:xfrm>
            <a:off x="98300" y="2225688"/>
            <a:ext cx="270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800"/>
              <a:t>Seletores de Classe</a:t>
            </a:r>
            <a:endParaRPr sz="1800"/>
          </a:p>
        </p:txBody>
      </p:sp>
      <p:pic>
        <p:nvPicPr>
          <p:cNvPr id="274" name="Google Shape;274;p38"/>
          <p:cNvPicPr preferRelativeResize="0"/>
          <p:nvPr/>
        </p:nvPicPr>
        <p:blipFill rotWithShape="1">
          <a:blip r:embed="rId5">
            <a:alphaModFix/>
          </a:blip>
          <a:srcRect b="0" l="2215" r="3114" t="-3982"/>
          <a:stretch/>
        </p:blipFill>
        <p:spPr>
          <a:xfrm>
            <a:off x="98378" y="2750325"/>
            <a:ext cx="3821439" cy="162045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8"/>
          <p:cNvSpPr txBox="1"/>
          <p:nvPr/>
        </p:nvSpPr>
        <p:spPr>
          <a:xfrm>
            <a:off x="98300" y="4348040"/>
            <a:ext cx="3821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atribuições de classe em elementos HTML</a:t>
            </a:r>
            <a:endParaRPr sz="1100"/>
          </a:p>
        </p:txBody>
      </p:sp>
      <p:sp>
        <p:nvSpPr>
          <p:cNvPr id="276" name="Google Shape;276;p38"/>
          <p:cNvSpPr txBox="1"/>
          <p:nvPr/>
        </p:nvSpPr>
        <p:spPr>
          <a:xfrm>
            <a:off x="4020486" y="4084498"/>
            <a:ext cx="2407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definição de classes em CSS</a:t>
            </a:r>
            <a:endParaRPr sz="1100"/>
          </a:p>
        </p:txBody>
      </p:sp>
      <p:sp>
        <p:nvSpPr>
          <p:cNvPr id="277" name="Google Shape;277;p38"/>
          <p:cNvSpPr/>
          <p:nvPr/>
        </p:nvSpPr>
        <p:spPr>
          <a:xfrm>
            <a:off x="1991312" y="3845456"/>
            <a:ext cx="1690500" cy="329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Tipos Comuns de Seletores</a:t>
            </a:r>
            <a:endParaRPr/>
          </a:p>
        </p:txBody>
      </p:sp>
      <p:sp>
        <p:nvSpPr>
          <p:cNvPr id="283" name="Google Shape;283;p39"/>
          <p:cNvSpPr txBox="1"/>
          <p:nvPr/>
        </p:nvSpPr>
        <p:spPr>
          <a:xfrm>
            <a:off x="3748956" y="4338155"/>
            <a:ext cx="271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definição de cada ID em CSS</a:t>
            </a:r>
            <a:endParaRPr sz="1200"/>
          </a:p>
        </p:txBody>
      </p:sp>
      <p:grpSp>
        <p:nvGrpSpPr>
          <p:cNvPr id="284" name="Google Shape;284;p39"/>
          <p:cNvGrpSpPr/>
          <p:nvPr/>
        </p:nvGrpSpPr>
        <p:grpSpPr>
          <a:xfrm>
            <a:off x="184229" y="1263656"/>
            <a:ext cx="6212741" cy="3071033"/>
            <a:chOff x="5070500" y="1441275"/>
            <a:chExt cx="3958925" cy="2260939"/>
          </a:xfrm>
        </p:grpSpPr>
        <p:pic>
          <p:nvPicPr>
            <p:cNvPr id="285" name="Google Shape;285;p39"/>
            <p:cNvPicPr preferRelativeResize="0"/>
            <p:nvPr/>
          </p:nvPicPr>
          <p:blipFill rotWithShape="1">
            <a:blip r:embed="rId3">
              <a:alphaModFix/>
            </a:blip>
            <a:srcRect b="16673" l="0" r="0" t="0"/>
            <a:stretch/>
          </p:blipFill>
          <p:spPr>
            <a:xfrm>
              <a:off x="7269623" y="1441275"/>
              <a:ext cx="1759802" cy="226093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6" name="Google Shape;286;p3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070500" y="1441275"/>
              <a:ext cx="2112094" cy="226093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7" name="Google Shape;287;p39"/>
            <p:cNvSpPr/>
            <p:nvPr/>
          </p:nvSpPr>
          <p:spPr>
            <a:xfrm>
              <a:off x="5393563" y="1552832"/>
              <a:ext cx="925800" cy="2430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9"/>
            <p:cNvSpPr/>
            <p:nvPr/>
          </p:nvSpPr>
          <p:spPr>
            <a:xfrm>
              <a:off x="5393563" y="2250661"/>
              <a:ext cx="869400" cy="2430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9"/>
            <p:cNvSpPr/>
            <p:nvPr/>
          </p:nvSpPr>
          <p:spPr>
            <a:xfrm>
              <a:off x="5393563" y="2954130"/>
              <a:ext cx="925800" cy="2430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9"/>
            <p:cNvSpPr/>
            <p:nvPr/>
          </p:nvSpPr>
          <p:spPr>
            <a:xfrm>
              <a:off x="7367424" y="1597059"/>
              <a:ext cx="687000" cy="1989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9"/>
            <p:cNvSpPr/>
            <p:nvPr/>
          </p:nvSpPr>
          <p:spPr>
            <a:xfrm>
              <a:off x="7345131" y="2311848"/>
              <a:ext cx="642900" cy="1989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9"/>
            <p:cNvSpPr/>
            <p:nvPr/>
          </p:nvSpPr>
          <p:spPr>
            <a:xfrm>
              <a:off x="7345131" y="3026641"/>
              <a:ext cx="709200" cy="1989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p39"/>
          <p:cNvSpPr txBox="1"/>
          <p:nvPr/>
        </p:nvSpPr>
        <p:spPr>
          <a:xfrm>
            <a:off x="98250" y="4291704"/>
            <a:ext cx="331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identificando os elementos HTML com ID</a:t>
            </a:r>
            <a:endParaRPr sz="1200"/>
          </a:p>
        </p:txBody>
      </p:sp>
      <p:sp>
        <p:nvSpPr>
          <p:cNvPr id="294" name="Google Shape;294;p39"/>
          <p:cNvSpPr txBox="1"/>
          <p:nvPr/>
        </p:nvSpPr>
        <p:spPr>
          <a:xfrm>
            <a:off x="106050" y="848238"/>
            <a:ext cx="270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000"/>
              </a:spcAft>
              <a:buNone/>
            </a:pPr>
            <a:r>
              <a:rPr b="1" lang="pt-BR" sz="1800"/>
              <a:t>Seletores de ID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71900" y="299950"/>
            <a:ext cx="65046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Como você organiza seus arquivos?</a:t>
            </a:r>
            <a:endParaRPr b="1"/>
          </a:p>
        </p:txBody>
      </p:sp>
      <p:pic>
        <p:nvPicPr>
          <p:cNvPr id="94" name="Google Shape;94;p17"/>
          <p:cNvPicPr preferRelativeResize="0"/>
          <p:nvPr/>
        </p:nvPicPr>
        <p:blipFill rotWithShape="1">
          <a:blip r:embed="rId3">
            <a:alphaModFix/>
          </a:blip>
          <a:srcRect b="21221" l="0" r="0" t="21221"/>
          <a:stretch/>
        </p:blipFill>
        <p:spPr>
          <a:xfrm>
            <a:off x="0" y="1714375"/>
            <a:ext cx="6021125" cy="270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9241" y="1714376"/>
            <a:ext cx="4064763" cy="2709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 rotWithShape="1">
          <a:blip r:embed="rId5">
            <a:alphaModFix/>
          </a:blip>
          <a:srcRect b="10524" l="0" r="0" t="10524"/>
          <a:stretch/>
        </p:blipFill>
        <p:spPr>
          <a:xfrm>
            <a:off x="2539626" y="1712336"/>
            <a:ext cx="4064755" cy="2713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471900" y="299950"/>
            <a:ext cx="65046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Como você organiza seus arquivos?</a:t>
            </a:r>
            <a:endParaRPr b="1"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14375"/>
            <a:ext cx="2198950" cy="288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 rotWithShape="1">
          <a:blip r:embed="rId4">
            <a:alphaModFix/>
          </a:blip>
          <a:srcRect b="0" l="7805" r="7805" t="0"/>
          <a:stretch/>
        </p:blipFill>
        <p:spPr>
          <a:xfrm>
            <a:off x="4821325" y="1714375"/>
            <a:ext cx="4322675" cy="2881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98950" y="1714375"/>
            <a:ext cx="2881446" cy="28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226075" y="357800"/>
            <a:ext cx="2808000" cy="299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Que tal padronizarmos a </a:t>
            </a:r>
            <a:endParaRPr b="1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Estrutura de Pastas dos </a:t>
            </a:r>
            <a:endParaRPr b="1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nossos Projetos?</a:t>
            </a:r>
            <a:endParaRPr b="1"/>
          </a:p>
        </p:txBody>
      </p:sp>
      <p:pic>
        <p:nvPicPr>
          <p:cNvPr id="110" name="Google Shape;110;p19"/>
          <p:cNvPicPr preferRelativeResize="0"/>
          <p:nvPr/>
        </p:nvPicPr>
        <p:blipFill rotWithShape="1">
          <a:blip r:embed="rId3">
            <a:alphaModFix/>
          </a:blip>
          <a:srcRect b="6" l="0" r="51274" t="36465"/>
          <a:stretch/>
        </p:blipFill>
        <p:spPr>
          <a:xfrm>
            <a:off x="3499475" y="474250"/>
            <a:ext cx="5561399" cy="408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/>
          <p:nvPr/>
        </p:nvSpPr>
        <p:spPr>
          <a:xfrm rot="5401970">
            <a:off x="3552466" y="3303394"/>
            <a:ext cx="523500" cy="328800"/>
          </a:xfrm>
          <a:prstGeom prst="leftArrow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3553004" y="2277072"/>
            <a:ext cx="522300" cy="799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9"/>
          <p:cNvSpPr/>
          <p:nvPr/>
        </p:nvSpPr>
        <p:spPr>
          <a:xfrm>
            <a:off x="4596959" y="2340433"/>
            <a:ext cx="1692600" cy="865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" name="Google Shape;114;p19"/>
          <p:cNvCxnSpPr>
            <a:stCxn id="112" idx="3"/>
          </p:cNvCxnSpPr>
          <p:nvPr/>
        </p:nvCxnSpPr>
        <p:spPr>
          <a:xfrm flipH="1" rot="10800000">
            <a:off x="4075304" y="2365572"/>
            <a:ext cx="582000" cy="311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9"/>
          <p:cNvCxnSpPr>
            <a:stCxn id="112" idx="3"/>
          </p:cNvCxnSpPr>
          <p:nvPr/>
        </p:nvCxnSpPr>
        <p:spPr>
          <a:xfrm>
            <a:off x="4075304" y="2676672"/>
            <a:ext cx="582000" cy="513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490250" y="488250"/>
            <a:ext cx="765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Explicando o Acesso a Pastas </a:t>
            </a:r>
            <a:r>
              <a:rPr lang="pt-BR"/>
              <a:t>e Arquivos no HTML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Inserindo um arquivo</a:t>
            </a:r>
            <a:endParaRPr b="1"/>
          </a:p>
        </p:txBody>
      </p:sp>
      <p:pic>
        <p:nvPicPr>
          <p:cNvPr id="126" name="Google Shape;126;p21"/>
          <p:cNvPicPr preferRelativeResize="0"/>
          <p:nvPr/>
        </p:nvPicPr>
        <p:blipFill rotWithShape="1">
          <a:blip r:embed="rId3">
            <a:alphaModFix/>
          </a:blip>
          <a:srcRect b="15449" l="18724" r="6614" t="7839"/>
          <a:stretch/>
        </p:blipFill>
        <p:spPr>
          <a:xfrm>
            <a:off x="290925" y="1776850"/>
            <a:ext cx="5486425" cy="32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/>
          <p:nvPr/>
        </p:nvSpPr>
        <p:spPr>
          <a:xfrm>
            <a:off x="1089044" y="3136036"/>
            <a:ext cx="2319000" cy="2292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Inserindo um arquivo</a:t>
            </a:r>
            <a:endParaRPr b="1"/>
          </a:p>
        </p:txBody>
      </p:sp>
      <p:pic>
        <p:nvPicPr>
          <p:cNvPr id="133" name="Google Shape;133;p22"/>
          <p:cNvPicPr preferRelativeResize="0"/>
          <p:nvPr/>
        </p:nvPicPr>
        <p:blipFill rotWithShape="1">
          <a:blip r:embed="rId3">
            <a:alphaModFix/>
          </a:blip>
          <a:srcRect b="32744" l="6643" r="61961" t="13273"/>
          <a:stretch/>
        </p:blipFill>
        <p:spPr>
          <a:xfrm>
            <a:off x="247950" y="1826925"/>
            <a:ext cx="2225252" cy="2364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 rotWithShape="1">
          <a:blip r:embed="rId4">
            <a:alphaModFix/>
          </a:blip>
          <a:srcRect b="15599" l="39978" r="28737" t="38842"/>
          <a:stretch/>
        </p:blipFill>
        <p:spPr>
          <a:xfrm>
            <a:off x="2611799" y="1826925"/>
            <a:ext cx="2225252" cy="2364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 rotWithShape="1">
          <a:blip r:embed="rId5">
            <a:alphaModFix/>
          </a:blip>
          <a:srcRect b="38385" l="830" r="66360" t="0"/>
          <a:stretch/>
        </p:blipFill>
        <p:spPr>
          <a:xfrm>
            <a:off x="4975648" y="1826925"/>
            <a:ext cx="2225252" cy="236422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/>
        </p:nvSpPr>
        <p:spPr>
          <a:xfrm>
            <a:off x="265101" y="4120245"/>
            <a:ext cx="2225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/>
              <a:t>Clique com o botão direito em cima da imagem e escolha a opção “Abrir imagem em nova guia”</a:t>
            </a:r>
            <a:endParaRPr b="1" sz="700"/>
          </a:p>
        </p:txBody>
      </p:sp>
      <p:sp>
        <p:nvSpPr>
          <p:cNvPr id="137" name="Google Shape;137;p22"/>
          <p:cNvSpPr txBox="1"/>
          <p:nvPr/>
        </p:nvSpPr>
        <p:spPr>
          <a:xfrm>
            <a:off x="2611753" y="4120245"/>
            <a:ext cx="222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/>
              <a:t>Clique com o botão direito em cima da imagem e escolha a opção “Salvar imagem como…”</a:t>
            </a:r>
            <a:endParaRPr b="1" sz="700"/>
          </a:p>
        </p:txBody>
      </p:sp>
      <p:sp>
        <p:nvSpPr>
          <p:cNvPr id="138" name="Google Shape;138;p22"/>
          <p:cNvSpPr txBox="1"/>
          <p:nvPr/>
        </p:nvSpPr>
        <p:spPr>
          <a:xfrm>
            <a:off x="4975586" y="4120245"/>
            <a:ext cx="222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/>
              <a:t>Salve a imagem com o nome “logo” em “meus projetos/aula_02/img”</a:t>
            </a:r>
            <a:endParaRPr b="1" sz="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3"/>
          <p:cNvPicPr preferRelativeResize="0"/>
          <p:nvPr/>
        </p:nvPicPr>
        <p:blipFill rotWithShape="1">
          <a:blip r:embed="rId3">
            <a:alphaModFix/>
          </a:blip>
          <a:srcRect b="15960" l="18781" r="8844" t="4116"/>
          <a:stretch/>
        </p:blipFill>
        <p:spPr>
          <a:xfrm>
            <a:off x="471900" y="1750328"/>
            <a:ext cx="5364907" cy="333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Inserindo um arquivo</a:t>
            </a:r>
            <a:endParaRPr b="1"/>
          </a:p>
        </p:txBody>
      </p:sp>
      <p:sp>
        <p:nvSpPr>
          <p:cNvPr id="145" name="Google Shape;145;p23"/>
          <p:cNvSpPr/>
          <p:nvPr/>
        </p:nvSpPr>
        <p:spPr>
          <a:xfrm>
            <a:off x="1172410" y="3263185"/>
            <a:ext cx="2413500" cy="228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